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00" r:id="rId2"/>
    <p:sldId id="263" r:id="rId3"/>
    <p:sldId id="276" r:id="rId4"/>
    <p:sldId id="271" r:id="rId5"/>
    <p:sldId id="275" r:id="rId6"/>
    <p:sldId id="262" r:id="rId7"/>
    <p:sldId id="303" r:id="rId8"/>
    <p:sldId id="304" r:id="rId9"/>
    <p:sldId id="305" r:id="rId10"/>
    <p:sldId id="306" r:id="rId11"/>
    <p:sldId id="307" r:id="rId12"/>
    <p:sldId id="308" r:id="rId13"/>
    <p:sldId id="264"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94270" autoAdjust="0"/>
  </p:normalViewPr>
  <p:slideViewPr>
    <p:cSldViewPr snapToGrid="0">
      <p:cViewPr>
        <p:scale>
          <a:sx n="66" d="100"/>
          <a:sy n="66" d="100"/>
        </p:scale>
        <p:origin x="1068" y="204"/>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85603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11</a:t>
            </a:fld>
            <a:endParaRPr lang="zh-CN" altLang="en-US"/>
          </a:p>
        </p:txBody>
      </p:sp>
    </p:spTree>
    <p:extLst>
      <p:ext uri="{BB962C8B-B14F-4D97-AF65-F5344CB8AC3E}">
        <p14:creationId xmlns:p14="http://schemas.microsoft.com/office/powerpoint/2010/main" val="386085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369962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我们提出了以知识为动力的高度深度的短文本分类。 据我们所知，这是第一个将知识库中的先验知识结合起来以丰富短文本语义信息的注意力模型。</a:t>
            </a:r>
          </a:p>
          <a:p>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我们引入了两种注意机制（即</a:t>
            </a:r>
            <a:r>
              <a:rPr lang="en-US" altLang="zh-CN" sz="1200" kern="1200" dirty="0">
                <a:solidFill>
                  <a:schemeClr val="tx1"/>
                </a:solidFill>
                <a:effectLst/>
                <a:latin typeface="+mn-lt"/>
                <a:ea typeface="+mn-ea"/>
                <a:cs typeface="+mn-cs"/>
              </a:rPr>
              <a:t>C-ST</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C-CS</a:t>
            </a:r>
            <a:r>
              <a:rPr lang="zh-CN" altLang="zh-CN" sz="1200" kern="1200" dirty="0">
                <a:solidFill>
                  <a:schemeClr val="tx1"/>
                </a:solidFill>
                <a:effectLst/>
                <a:latin typeface="+mn-lt"/>
                <a:ea typeface="+mn-ea"/>
                <a:cs typeface="+mn-cs"/>
              </a:rPr>
              <a:t>注意），从两个方面衡量每个概念的重要性，并通过软开关将它们组合起来以自适应地获取概念的权重。</a:t>
            </a:r>
          </a:p>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a:solidFill>
                <a:schemeClr val="tx1"/>
              </a:solidFill>
              <a:effectLst/>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针对上述两个问题，本文提出的解决办法是双向</a:t>
            </a:r>
            <a:r>
              <a:rPr lang="en-US" altLang="zh-CN" dirty="0"/>
              <a:t>LSTM</a:t>
            </a:r>
            <a:r>
              <a:rPr lang="zh-CN" altLang="en-US" dirty="0"/>
              <a:t>后加两种自注意力机制，简单来说该方法分为两部进行，第一步是实体链接，第二部是概念化实体</a:t>
            </a:r>
            <a:endParaRPr lang="en-US" altLang="zh-CN" dirty="0"/>
          </a:p>
          <a:p>
            <a:r>
              <a:rPr lang="zh-CN" altLang="en-US" dirty="0"/>
              <a:t>针对</a:t>
            </a:r>
            <a:r>
              <a:rPr lang="zh-CN" altLang="en-US" b="0" dirty="0">
                <a:solidFill>
                  <a:schemeClr val="tx1"/>
                </a:solidFill>
                <a:effectLst/>
                <a:latin typeface="黑体" panose="02010609060101010101" pitchFamily="49" charset="-122"/>
                <a:ea typeface="黑体" panose="02010609060101010101" pitchFamily="49" charset="-122"/>
              </a:rPr>
              <a:t>如何识别出文本中的实体并链接到知识库中这一问题</a:t>
            </a:r>
            <a:r>
              <a:rPr lang="zh-CN" altLang="en-US" dirty="0"/>
              <a:t>，我们通过实体链接来解决。这样我们可以找到短文本中存在的实体且得到实体对应的概念库。对于如何找到实体对应的概念库，本文计算短文本与其概念之间的语义相似性来解决。针对第二个如何给短文本中的多个概念分配不同权重的这一问题，本文通过计算每个概念相对于整个概念集的重要性来得出。最左边这个图就是比较常见的双向</a:t>
            </a:r>
            <a:r>
              <a:rPr lang="en-US" altLang="zh-CN" dirty="0"/>
              <a:t>LSTM</a:t>
            </a:r>
            <a:r>
              <a:rPr lang="zh-CN" altLang="en-US" dirty="0"/>
              <a:t>加自注意力机制模型图</a:t>
            </a:r>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这是模型整体架构图，该模型的左边的输入是长度为</a:t>
            </a:r>
            <a:r>
              <a:rPr lang="en-US" altLang="zh-CN" dirty="0"/>
              <a:t>n</a:t>
            </a:r>
            <a:r>
              <a:rPr lang="zh-CN" altLang="en-US" dirty="0"/>
              <a:t>的单词序列，字符级和词级嵌入经过一层双向</a:t>
            </a:r>
            <a:r>
              <a:rPr lang="en-US" altLang="zh-CN" dirty="0"/>
              <a:t>LSTM</a:t>
            </a:r>
            <a:r>
              <a:rPr lang="zh-CN" altLang="en-US" dirty="0"/>
              <a:t>得到的隐藏层的嵌入集合为</a:t>
            </a:r>
            <a:r>
              <a:rPr lang="en-US" altLang="zh-CN" dirty="0"/>
              <a:t>H</a:t>
            </a:r>
            <a:r>
              <a:rPr lang="zh-CN" altLang="en-US" dirty="0"/>
              <a:t>，自注意力只需要一个序列即可进行计算表示，因此我们直接将隐藏层序列</a:t>
            </a:r>
            <a:r>
              <a:rPr lang="en-US" altLang="zh-CN" dirty="0"/>
              <a:t>H</a:t>
            </a:r>
            <a:r>
              <a:rPr lang="zh-CN" altLang="en-US" dirty="0"/>
              <a:t>来进行点击注意力计算（公式</a:t>
            </a:r>
            <a:r>
              <a:rPr lang="en-US" altLang="zh-CN" dirty="0"/>
              <a:t>4</a:t>
            </a:r>
            <a:r>
              <a:rPr lang="zh-CN" altLang="en-US" dirty="0"/>
              <a:t>），得到短文本的特征表示，该步骤可以学习句子中单词的依存关系并捕获句子的内部结构。后采用最大池化得到公式</a:t>
            </a:r>
            <a:r>
              <a:rPr lang="en-US" altLang="zh-CN" dirty="0"/>
              <a:t>5</a:t>
            </a:r>
            <a:r>
              <a:rPr lang="zh-CN" altLang="en-US" dirty="0"/>
              <a:t>中的</a:t>
            </a:r>
            <a:r>
              <a:rPr lang="en-US" altLang="zh-CN" dirty="0"/>
              <a:t>q</a:t>
            </a:r>
            <a:r>
              <a:rPr lang="zh-CN" altLang="en-US" dirty="0"/>
              <a:t>。右边的输入是大小为</a:t>
            </a:r>
            <a:r>
              <a:rPr lang="en-US" altLang="zh-CN" dirty="0"/>
              <a:t>m</a:t>
            </a:r>
            <a:r>
              <a:rPr lang="zh-CN" altLang="en-US" dirty="0"/>
              <a:t>的概念集，同样用概念级和字符级的嵌入过一层自注意力模块，然后计算短文本与概念之间的相似性，</a:t>
            </a:r>
            <a:r>
              <a:rPr lang="zh-CN" altLang="zh-CN" sz="1200" kern="1200" dirty="0">
                <a:solidFill>
                  <a:schemeClr val="tx1"/>
                </a:solidFill>
                <a:effectLst/>
                <a:latin typeface="+mn-lt"/>
                <a:ea typeface="+mn-ea"/>
                <a:cs typeface="+mn-cs"/>
              </a:rPr>
              <a:t> 较大的</a:t>
            </a:r>
            <a:r>
              <a:rPr lang="zh-CN" altLang="en-US" sz="1200" kern="1200" dirty="0">
                <a:solidFill>
                  <a:schemeClr val="tx1"/>
                </a:solidFill>
                <a:effectLst/>
                <a:latin typeface="+mn-lt"/>
                <a:ea typeface="+mn-ea"/>
                <a:cs typeface="+mn-cs"/>
              </a:rPr>
              <a:t>得分</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表示第</a:t>
            </a:r>
            <a:r>
              <a:rPr lang="en-US" altLang="zh-CN" sz="1200" kern="1200" dirty="0" err="1">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个概念在语义上与短文本更相似。</a:t>
            </a:r>
            <a:r>
              <a:rPr lang="zh-CN" altLang="en-US" dirty="0"/>
              <a:t>选出部分正确的概念集（公式</a:t>
            </a:r>
            <a:r>
              <a:rPr lang="en-US" altLang="zh-CN" dirty="0"/>
              <a:t>5</a:t>
            </a:r>
            <a:r>
              <a:rPr lang="zh-CN" altLang="en-US" dirty="0"/>
              <a:t>），然后算每个概念的相对重要性，采用的是公式</a:t>
            </a:r>
            <a:r>
              <a:rPr lang="en-US" altLang="zh-CN" dirty="0"/>
              <a:t>6</a:t>
            </a:r>
            <a:r>
              <a:rPr lang="zh-CN" altLang="en-US" dirty="0"/>
              <a:t>的计算方法。</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160511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214099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35010034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2020/8/27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2020/8/27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2020/8/27</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2110740"/>
            <a:chOff x="0" y="0"/>
            <a:chExt cx="12204000" cy="2110740"/>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9" name="矩形 8"/>
            <p:cNvSpPr/>
            <p:nvPr/>
          </p:nvSpPr>
          <p:spPr>
            <a:xfrm>
              <a:off x="1003935" y="1342390"/>
              <a:ext cx="3562350" cy="76835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grpSp>
      <p:sp>
        <p:nvSpPr>
          <p:cNvPr id="18" name="矩形 17"/>
          <p:cNvSpPr/>
          <p:nvPr/>
        </p:nvSpPr>
        <p:spPr>
          <a:xfrm>
            <a:off x="0" y="120432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320211" y="2070810"/>
            <a:ext cx="7890288" cy="1384995"/>
          </a:xfrm>
          <a:prstGeom prst="rect">
            <a:avLst/>
          </a:prstGeom>
        </p:spPr>
        <p:txBody>
          <a:bodyPr wrap="square">
            <a:spAutoFit/>
          </a:bodyPr>
          <a:lstStyle/>
          <a:p>
            <a:pPr algn="l"/>
            <a:r>
              <a:rPr lang="en-US" altLang="zh-CN" sz="2800" b="1">
                <a:solidFill>
                  <a:schemeClr val="accent1">
                    <a:lumMod val="50000"/>
                  </a:schemeClr>
                </a:solidFill>
                <a:latin typeface="楷体" panose="02010609060101010101" pitchFamily="49" charset="-122"/>
                <a:ea typeface="楷体" panose="02010609060101010101" pitchFamily="49" charset="-122"/>
              </a:rPr>
              <a:t>2019_Label-aware Document Representation via Hybrid Attention for Extreme Multi-Label Text Classication.</a:t>
            </a:r>
            <a:endParaRPr lang="zh-CN" altLang="en-US" sz="28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2" name="图片 21"/>
          <p:cNvPicPr>
            <a:picLocks noChangeAspect="1"/>
          </p:cNvPicPr>
          <p:nvPr/>
        </p:nvPicPr>
        <p:blipFill>
          <a:blip r:embed="rId7"/>
          <a:stretch>
            <a:fillRect/>
          </a:stretch>
        </p:blipFill>
        <p:spPr>
          <a:xfrm>
            <a:off x="418823" y="1619416"/>
            <a:ext cx="3378919" cy="2534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a:p>
        </p:txBody>
      </p:sp>
      <p:sp>
        <p:nvSpPr>
          <p:cNvPr id="2" name="矩形 1"/>
          <p:cNvSpPr/>
          <p:nvPr/>
        </p:nvSpPr>
        <p:spPr>
          <a:xfrm>
            <a:off x="9374505" y="239395"/>
            <a:ext cx="2128520" cy="32194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sp>
        <p:nvSpPr>
          <p:cNvPr id="3" name="矩形 2"/>
          <p:cNvSpPr/>
          <p:nvPr/>
        </p:nvSpPr>
        <p:spPr>
          <a:xfrm>
            <a:off x="7518400" y="561340"/>
            <a:ext cx="4673600" cy="368300"/>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Advanced Technique of Artificial  Intelligence</a:t>
            </a:r>
          </a:p>
        </p:txBody>
      </p:sp>
      <p:sp>
        <p:nvSpPr>
          <p:cNvPr id="5" name="文本框 4"/>
          <p:cNvSpPr txBox="1"/>
          <p:nvPr/>
        </p:nvSpPr>
        <p:spPr>
          <a:xfrm>
            <a:off x="4706620" y="6133465"/>
            <a:ext cx="2316660" cy="369332"/>
          </a:xfrm>
          <a:prstGeom prst="rect">
            <a:avLst/>
          </a:prstGeom>
          <a:noFill/>
        </p:spPr>
        <p:txBody>
          <a:bodyPr wrap="none" rtlCol="0">
            <a:spAutoFit/>
          </a:bodyPr>
          <a:lstStyle/>
          <a:p>
            <a:r>
              <a:rPr lang="en-US" altLang="zh-CN" sz="1600" b="1">
                <a:solidFill>
                  <a:schemeClr val="bg1">
                    <a:lumMod val="65000"/>
                  </a:schemeClr>
                </a:solidFill>
                <a:latin typeface="黑体" panose="02010609060101010101" pitchFamily="49" charset="-122"/>
                <a:ea typeface="黑体" panose="02010609060101010101" pitchFamily="49" charset="-122"/>
              </a:rPr>
              <a:t>2020.08.27  </a:t>
            </a:r>
            <a:r>
              <a:rPr lang="en-US" altLang="zh-CN" sz="1600" b="1" dirty="0">
                <a:solidFill>
                  <a:schemeClr val="bg1">
                    <a:lumMod val="65000"/>
                  </a:schemeClr>
                </a:solidFill>
                <a:latin typeface="黑体" panose="02010609060101010101" pitchFamily="49" charset="-122"/>
                <a:ea typeface="黑体" panose="02010609060101010101" pitchFamily="49" charset="-122"/>
              </a:rPr>
              <a:t>•  HeNan</a:t>
            </a:r>
            <a:r>
              <a:rPr lang="en-US" altLang="zh-CN" dirty="0"/>
              <a:t> </a:t>
            </a:r>
          </a:p>
        </p:txBody>
      </p:sp>
      <p:sp>
        <p:nvSpPr>
          <p:cNvPr id="12" name="矩形 11"/>
          <p:cNvSpPr/>
          <p:nvPr/>
        </p:nvSpPr>
        <p:spPr>
          <a:xfrm>
            <a:off x="4394809" y="4725673"/>
            <a:ext cx="6835701" cy="891540"/>
          </a:xfrm>
          <a:prstGeom prst="rect">
            <a:avLst/>
          </a:prstGeom>
        </p:spPr>
        <p:txBody>
          <a:bodyPr wrap="square">
            <a:spAutoFit/>
          </a:bodyPr>
          <a:lstStyle/>
          <a:p>
            <a:pPr algn="ctr"/>
            <a:r>
              <a:rPr lang="en-US" altLang="zh-CN" sz="2800" b="1" dirty="0">
                <a:solidFill>
                  <a:schemeClr val="accent2">
                    <a:lumMod val="50000"/>
                  </a:schemeClr>
                </a:solidFill>
                <a:latin typeface="黑体" panose="02010609060101010101" pitchFamily="49" charset="-122"/>
                <a:ea typeface="黑体" panose="02010609060101010101" pitchFamily="49" charset="-122"/>
              </a:rPr>
              <a:t>Binyan Zhang</a:t>
            </a:r>
          </a:p>
          <a:p>
            <a:pPr algn="ctr"/>
            <a:r>
              <a:rPr lang="en-US" altLang="zh-CN" sz="2400" b="1" dirty="0">
                <a:solidFill>
                  <a:schemeClr val="bg1">
                    <a:lumMod val="65000"/>
                  </a:schemeClr>
                </a:solidFill>
                <a:latin typeface="黑体" panose="02010609060101010101" pitchFamily="49" charset="-122"/>
                <a:ea typeface="黑体" panose="02010609060101010101" pitchFamily="49" charset="-122"/>
              </a:rPr>
              <a:t>157657348@qq.com</a:t>
            </a:r>
            <a:endParaRPr lang="zh-CN" altLang="en-US" sz="2400" b="1" dirty="0">
              <a:solidFill>
                <a:schemeClr val="bg1">
                  <a:lumMod val="65000"/>
                </a:schemeClr>
              </a:solidFill>
              <a:latin typeface="黑体" panose="02010609060101010101" pitchFamily="49" charset="-122"/>
              <a:ea typeface="黑体" panose="02010609060101010101" pitchFamily="49" charset="-122"/>
            </a:endParaRPr>
          </a:p>
        </p:txBody>
      </p:sp>
      <p:pic>
        <p:nvPicPr>
          <p:cNvPr id="10" name="图片 9">
            <a:extLst>
              <a:ext uri="{FF2B5EF4-FFF2-40B4-BE49-F238E27FC236}">
                <a16:creationId xmlns:a16="http://schemas.microsoft.com/office/drawing/2014/main" id="{2D2627CD-2FFD-44BD-A95D-7C61D7C5E9D5}"/>
              </a:ext>
            </a:extLst>
          </p:cNvPr>
          <p:cNvPicPr>
            <a:picLocks noChangeAspect="1"/>
          </p:cNvPicPr>
          <p:nvPr/>
        </p:nvPicPr>
        <p:blipFill>
          <a:blip r:embed="rId9"/>
          <a:stretch>
            <a:fillRect/>
          </a:stretch>
        </p:blipFill>
        <p:spPr>
          <a:xfrm>
            <a:off x="4566285" y="3656727"/>
            <a:ext cx="6450552" cy="8494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4" name="图片 3">
            <a:extLst>
              <a:ext uri="{FF2B5EF4-FFF2-40B4-BE49-F238E27FC236}">
                <a16:creationId xmlns:a16="http://schemas.microsoft.com/office/drawing/2014/main" id="{81444336-2A39-4F80-A373-026AE5C61835}"/>
              </a:ext>
            </a:extLst>
          </p:cNvPr>
          <p:cNvPicPr>
            <a:picLocks noChangeAspect="1"/>
          </p:cNvPicPr>
          <p:nvPr/>
        </p:nvPicPr>
        <p:blipFill>
          <a:blip r:embed="rId3"/>
          <a:stretch>
            <a:fillRect/>
          </a:stretch>
        </p:blipFill>
        <p:spPr>
          <a:xfrm>
            <a:off x="1248381" y="1486119"/>
            <a:ext cx="9695238" cy="3504762"/>
          </a:xfrm>
          <a:prstGeom prst="rect">
            <a:avLst/>
          </a:prstGeom>
        </p:spPr>
      </p:pic>
    </p:spTree>
    <p:extLst>
      <p:ext uri="{BB962C8B-B14F-4D97-AF65-F5344CB8AC3E}">
        <p14:creationId xmlns:p14="http://schemas.microsoft.com/office/powerpoint/2010/main" val="114837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5" name="图片 4">
            <a:extLst>
              <a:ext uri="{FF2B5EF4-FFF2-40B4-BE49-F238E27FC236}">
                <a16:creationId xmlns:a16="http://schemas.microsoft.com/office/drawing/2014/main" id="{E774F797-C7B1-441F-AFA5-B6A252644D46}"/>
              </a:ext>
            </a:extLst>
          </p:cNvPr>
          <p:cNvPicPr>
            <a:picLocks noChangeAspect="1"/>
          </p:cNvPicPr>
          <p:nvPr/>
        </p:nvPicPr>
        <p:blipFill>
          <a:blip r:embed="rId3"/>
          <a:stretch>
            <a:fillRect/>
          </a:stretch>
        </p:blipFill>
        <p:spPr>
          <a:xfrm>
            <a:off x="1119795" y="1906520"/>
            <a:ext cx="9723809" cy="4180952"/>
          </a:xfrm>
          <a:prstGeom prst="rect">
            <a:avLst/>
          </a:prstGeom>
        </p:spPr>
      </p:pic>
    </p:spTree>
    <p:extLst>
      <p:ext uri="{BB962C8B-B14F-4D97-AF65-F5344CB8AC3E}">
        <p14:creationId xmlns:p14="http://schemas.microsoft.com/office/powerpoint/2010/main" val="158282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3" name="图片 2">
            <a:extLst>
              <a:ext uri="{FF2B5EF4-FFF2-40B4-BE49-F238E27FC236}">
                <a16:creationId xmlns:a16="http://schemas.microsoft.com/office/drawing/2014/main" id="{47F9FD32-1A08-4E44-AE73-1E9C0F60AF6A}"/>
              </a:ext>
            </a:extLst>
          </p:cNvPr>
          <p:cNvPicPr>
            <a:picLocks noChangeAspect="1"/>
          </p:cNvPicPr>
          <p:nvPr/>
        </p:nvPicPr>
        <p:blipFill>
          <a:blip r:embed="rId3"/>
          <a:stretch>
            <a:fillRect/>
          </a:stretch>
        </p:blipFill>
        <p:spPr>
          <a:xfrm>
            <a:off x="3170395" y="1460500"/>
            <a:ext cx="5851210" cy="5118100"/>
          </a:xfrm>
          <a:prstGeom prst="rect">
            <a:avLst/>
          </a:prstGeom>
        </p:spPr>
      </p:pic>
      <p:sp>
        <p:nvSpPr>
          <p:cNvPr id="4" name="矩形 3">
            <a:extLst>
              <a:ext uri="{FF2B5EF4-FFF2-40B4-BE49-F238E27FC236}">
                <a16:creationId xmlns:a16="http://schemas.microsoft.com/office/drawing/2014/main" id="{A1816A46-C813-4793-A57D-3EF5F3734A62}"/>
              </a:ext>
            </a:extLst>
          </p:cNvPr>
          <p:cNvSpPr/>
          <p:nvPr/>
        </p:nvSpPr>
        <p:spPr>
          <a:xfrm>
            <a:off x="8369300" y="1460500"/>
            <a:ext cx="639605" cy="5016500"/>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8861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48640"/>
            <a:ext cx="10515600" cy="987552"/>
          </a:xfrm>
        </p:spPr>
        <p:txBody>
          <a:bodyPr/>
          <a:lstStyle/>
          <a:p>
            <a:r>
              <a:rPr lang="en-US" altLang="zh-CN" sz="4400" dirty="0"/>
              <a:t>Conclusion</a:t>
            </a:r>
            <a:br>
              <a:rPr lang="en-US" altLang="zh-CN" sz="3200" dirty="0"/>
            </a:br>
            <a:endParaRPr lang="zh-CN" altLang="en-US" dirty="0"/>
          </a:p>
        </p:txBody>
      </p:sp>
      <p:sp>
        <p:nvSpPr>
          <p:cNvPr id="3" name="内容占位符 2"/>
          <p:cNvSpPr>
            <a:spLocks noGrp="1"/>
          </p:cNvSpPr>
          <p:nvPr>
            <p:ph idx="1"/>
          </p:nvPr>
        </p:nvSpPr>
        <p:spPr>
          <a:xfrm>
            <a:off x="838200" y="1316990"/>
            <a:ext cx="11353800" cy="4860290"/>
          </a:xfrm>
        </p:spPr>
        <p:txBody>
          <a:bodyPr>
            <a:normAutofit fontScale="97500"/>
          </a:bodyPr>
          <a:lstStyle/>
          <a:p>
            <a:pPr marL="0" indent="0" algn="l">
              <a:lnSpc>
                <a:spcPct val="150000"/>
              </a:lnSpc>
              <a:buNone/>
            </a:pPr>
            <a:r>
              <a:rPr lang="en-US" altLang="zh-CN" sz="2500" b="0">
                <a:solidFill>
                  <a:schemeClr val="tx2"/>
                </a:solidFill>
                <a:effectLst/>
                <a:latin typeface="Times New Roman" panose="02020603050405020304" pitchFamily="18" charset="0"/>
              </a:rPr>
              <a:t>1</a:t>
            </a:r>
            <a:r>
              <a:rPr lang="zh-CN" altLang="en-US" sz="2500" b="0">
                <a:solidFill>
                  <a:schemeClr val="tx2"/>
                </a:solidFill>
                <a:effectLst/>
                <a:latin typeface="Times New Roman" panose="02020603050405020304" pitchFamily="18" charset="0"/>
              </a:rPr>
              <a:t>、</a:t>
            </a:r>
            <a:r>
              <a:rPr lang="en-US" altLang="zh-CN" sz="2500" b="0">
                <a:solidFill>
                  <a:schemeClr val="tx2"/>
                </a:solidFill>
                <a:effectLst/>
                <a:latin typeface="Times New Roman" panose="02020603050405020304" pitchFamily="18" charset="0"/>
              </a:rPr>
              <a:t>LAHA is the first work to construct label-aware document representation by</a:t>
            </a:r>
          </a:p>
          <a:p>
            <a:pPr marL="0" indent="0" algn="l">
              <a:lnSpc>
                <a:spcPct val="150000"/>
              </a:lnSpc>
              <a:buNone/>
            </a:pPr>
            <a:r>
              <a:rPr lang="en-US" altLang="zh-CN" sz="2500" b="0">
                <a:solidFill>
                  <a:schemeClr val="tx2"/>
                </a:solidFill>
                <a:effectLst/>
                <a:latin typeface="Times New Roman" panose="02020603050405020304" pitchFamily="18" charset="0"/>
              </a:rPr>
              <a:t>simultaneously considering document content and label structure.</a:t>
            </a:r>
          </a:p>
          <a:p>
            <a:pPr marL="0" indent="0" algn="l">
              <a:lnSpc>
                <a:spcPct val="150000"/>
              </a:lnSpc>
              <a:buNone/>
            </a:pPr>
            <a:r>
              <a:rPr lang="en-US" altLang="zh-CN" sz="2500" b="0">
                <a:solidFill>
                  <a:schemeClr val="tx2"/>
                </a:solidFill>
                <a:effectLst/>
                <a:latin typeface="Times New Roman" panose="02020603050405020304" pitchFamily="18" charset="0"/>
              </a:rPr>
              <a:t>2</a:t>
            </a:r>
            <a:r>
              <a:rPr lang="zh-CN" altLang="en-US" sz="2500" b="0">
                <a:solidFill>
                  <a:schemeClr val="tx2"/>
                </a:solidFill>
                <a:effectLst/>
                <a:latin typeface="Times New Roman" panose="02020603050405020304" pitchFamily="18" charset="0"/>
              </a:rPr>
              <a:t>、</a:t>
            </a:r>
            <a:r>
              <a:rPr lang="en-US" altLang="zh-CN" sz="2500" b="0">
                <a:solidFill>
                  <a:schemeClr val="tx2"/>
                </a:solidFill>
                <a:effectLst/>
                <a:latin typeface="Times New Roman" panose="02020603050405020304" pitchFamily="18" charset="0"/>
              </a:rPr>
              <a:t> The hybrid attention mechanism is rstly designed to adaptively extract the</a:t>
            </a:r>
          </a:p>
          <a:p>
            <a:pPr marL="0" indent="0" algn="l">
              <a:lnSpc>
                <a:spcPct val="150000"/>
              </a:lnSpc>
              <a:buNone/>
            </a:pPr>
            <a:r>
              <a:rPr lang="en-US" altLang="zh-CN" sz="2500" b="0">
                <a:solidFill>
                  <a:schemeClr val="tx2"/>
                </a:solidFill>
                <a:effectLst/>
                <a:latin typeface="Times New Roman" panose="02020603050405020304" pitchFamily="18" charset="0"/>
              </a:rPr>
              <a:t>semantic relation between each document and all labels for XMTC.</a:t>
            </a:r>
          </a:p>
          <a:p>
            <a:pPr marL="0" indent="0" algn="l">
              <a:buNone/>
            </a:pPr>
            <a:endParaRPr lang="en-US" altLang="zh-CN" sz="2500" b="0" dirty="0">
              <a:solidFill>
                <a:schemeClr val="tx1"/>
              </a:solidFill>
              <a:effectLst/>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Outline</a:t>
            </a:r>
            <a:endParaRPr lang="zh-CN" altLang="en-US" sz="4400" dirty="0"/>
          </a:p>
        </p:txBody>
      </p:sp>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1227455" y="1165860"/>
            <a:ext cx="8836025" cy="4860290"/>
          </a:xfrm>
        </p:spPr>
        <p:txBody>
          <a:bodyPr>
            <a:normAutofit lnSpcReduction="10000"/>
          </a:bodyPr>
          <a:lstStyle/>
          <a:p>
            <a:pPr marL="0" indent="0" algn="ctr">
              <a:buNone/>
            </a:pPr>
            <a:endParaRPr lang="en-US" altLang="zh-CN" sz="2800" dirty="0"/>
          </a:p>
          <a:p>
            <a:pPr>
              <a:lnSpc>
                <a:spcPct val="150000"/>
              </a:lnSpc>
            </a:pPr>
            <a:r>
              <a:rPr lang="en-US" altLang="zh-CN" sz="4000" b="0" dirty="0">
                <a:solidFill>
                  <a:srgbClr val="002060"/>
                </a:solidFill>
                <a:effectLst/>
              </a:rPr>
              <a:t>Background</a:t>
            </a:r>
          </a:p>
          <a:p>
            <a:pPr>
              <a:lnSpc>
                <a:spcPct val="150000"/>
              </a:lnSpc>
            </a:pPr>
            <a:r>
              <a:rPr lang="en-US" altLang="zh-CN" sz="4000" b="0" dirty="0">
                <a:solidFill>
                  <a:srgbClr val="002060"/>
                </a:solidFill>
                <a:effectLst/>
              </a:rPr>
              <a:t>Motivation</a:t>
            </a:r>
            <a:r>
              <a:rPr lang="en-US" altLang="zh-CN" sz="4000" b="0" dirty="0">
                <a:solidFill>
                  <a:srgbClr val="002060"/>
                </a:solidFill>
              </a:rPr>
              <a:t> </a:t>
            </a:r>
          </a:p>
          <a:p>
            <a:pPr>
              <a:lnSpc>
                <a:spcPct val="150000"/>
              </a:lnSpc>
            </a:pPr>
            <a:r>
              <a:rPr lang="en-US" altLang="zh-CN" sz="4000" b="0" dirty="0">
                <a:solidFill>
                  <a:srgbClr val="002060"/>
                </a:solidFill>
                <a:effectLst/>
              </a:rPr>
              <a:t>Approach</a:t>
            </a:r>
          </a:p>
          <a:p>
            <a:pPr>
              <a:lnSpc>
                <a:spcPct val="150000"/>
              </a:lnSpc>
            </a:pPr>
            <a:r>
              <a:rPr lang="en-US" altLang="zh-CN" sz="4000" b="0" dirty="0">
                <a:solidFill>
                  <a:srgbClr val="002060"/>
                </a:solidFill>
                <a:effectLst/>
              </a:rPr>
              <a:t>Experiments</a:t>
            </a:r>
          </a:p>
          <a:p>
            <a:pPr>
              <a:lnSpc>
                <a:spcPct val="150000"/>
              </a:lnSpc>
            </a:pPr>
            <a:r>
              <a:rPr lang="en-US" altLang="zh-CN" sz="4000" b="0" dirty="0">
                <a:solidFill>
                  <a:srgbClr val="002060"/>
                </a:solidFill>
                <a:effectLst/>
              </a:rPr>
              <a:t>Conclusion</a:t>
            </a:r>
          </a:p>
          <a:p>
            <a:pPr marL="0" indent="0">
              <a:buNone/>
            </a:pP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Background</a:t>
            </a:r>
          </a:p>
        </p:txBody>
      </p:sp>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69365" y="1644182"/>
            <a:ext cx="10084435" cy="959365"/>
          </a:xfrm>
          <a:prstGeom prst="rect">
            <a:avLst/>
          </a:prstGeom>
          <a:noFill/>
        </p:spPr>
        <p:txBody>
          <a:bodyPr wrap="square" rtlCol="0">
            <a:spAutoFit/>
          </a:bodyPr>
          <a:lstStyle/>
          <a:p>
            <a:pPr algn="l"/>
            <a:r>
              <a:rPr lang="en-US" altLang="zh-CN" sz="2400" b="1"/>
              <a:t>            TASK:</a:t>
            </a:r>
            <a:r>
              <a:rPr lang="en-US" altLang="zh-CN" sz="2400"/>
              <a:t> Extreme multi-label text classication(XMTC);</a:t>
            </a:r>
            <a:endParaRPr lang="en-US" altLang="zh-CN" sz="2400" dirty="0"/>
          </a:p>
          <a:p>
            <a:pPr algn="l">
              <a:lnSpc>
                <a:spcPct val="150000"/>
              </a:lnSpc>
            </a:pPr>
            <a:endParaRPr lang="en-US" altLang="zh-CN" sz="2400" dirty="0"/>
          </a:p>
        </p:txBody>
      </p:sp>
      <p:graphicFrame>
        <p:nvGraphicFramePr>
          <p:cNvPr id="4" name="对象 3">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159" r:id="rId4" imgW="914400" imgH="215900" progId="Equation.KSEE3">
                  <p:embed/>
                </p:oleObj>
              </mc:Choice>
              <mc:Fallback>
                <p:oleObj r:id="rId4" imgW="914400" imgH="215900" progId="Equation.KSEE3">
                  <p:embed/>
                  <p:pic>
                    <p:nvPicPr>
                      <p:cNvPr id="0" name="图片 1024"/>
                      <p:cNvPicPr/>
                      <p:nvPr/>
                    </p:nvPicPr>
                    <p:blipFill>
                      <a:blip r:embed="rId5"/>
                      <a:stretch>
                        <a:fillRect/>
                      </a:stretch>
                    </p:blipFill>
                    <p:spPr>
                      <a:xfrm>
                        <a:off x="5638800" y="3321050"/>
                        <a:ext cx="914400" cy="215900"/>
                      </a:xfrm>
                      <a:prstGeom prst="rect">
                        <a:avLst/>
                      </a:prstGeom>
                    </p:spPr>
                  </p:pic>
                </p:oleObj>
              </mc:Fallback>
            </mc:AlternateContent>
          </a:graphicData>
        </a:graphic>
      </p:graphicFrame>
      <p:pic>
        <p:nvPicPr>
          <p:cNvPr id="5" name="图片 4">
            <a:extLst>
              <a:ext uri="{FF2B5EF4-FFF2-40B4-BE49-F238E27FC236}">
                <a16:creationId xmlns:a16="http://schemas.microsoft.com/office/drawing/2014/main" id="{98F1A2C4-4339-49C3-8233-DC7202591091}"/>
              </a:ext>
            </a:extLst>
          </p:cNvPr>
          <p:cNvPicPr>
            <a:picLocks noChangeAspect="1"/>
          </p:cNvPicPr>
          <p:nvPr/>
        </p:nvPicPr>
        <p:blipFill>
          <a:blip r:embed="rId6"/>
          <a:stretch>
            <a:fillRect/>
          </a:stretch>
        </p:blipFill>
        <p:spPr>
          <a:xfrm>
            <a:off x="278683" y="2711938"/>
            <a:ext cx="5343893" cy="3323093"/>
          </a:xfrm>
          <a:prstGeom prst="rect">
            <a:avLst/>
          </a:prstGeom>
        </p:spPr>
      </p:pic>
      <p:pic>
        <p:nvPicPr>
          <p:cNvPr id="6" name="图片 5">
            <a:extLst>
              <a:ext uri="{FF2B5EF4-FFF2-40B4-BE49-F238E27FC236}">
                <a16:creationId xmlns:a16="http://schemas.microsoft.com/office/drawing/2014/main" id="{6B201AEC-937F-4C76-939B-CFC414E9F7A7}"/>
              </a:ext>
            </a:extLst>
          </p:cNvPr>
          <p:cNvPicPr>
            <a:picLocks noChangeAspect="1"/>
          </p:cNvPicPr>
          <p:nvPr/>
        </p:nvPicPr>
        <p:blipFill>
          <a:blip r:embed="rId7"/>
          <a:stretch>
            <a:fillRect/>
          </a:stretch>
        </p:blipFill>
        <p:spPr>
          <a:xfrm>
            <a:off x="5845554" y="2711938"/>
            <a:ext cx="6142423" cy="33139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Motivation</a:t>
            </a:r>
          </a:p>
        </p:txBody>
      </p:sp>
      <p:sp>
        <p:nvSpPr>
          <p:cNvPr id="18" name="矩形 17"/>
          <p:cNvSpPr/>
          <p:nvPr/>
        </p:nvSpPr>
        <p:spPr>
          <a:xfrm>
            <a:off x="0" y="156881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5DB01138-7566-4964-B7C0-945D47B2DC19}"/>
              </a:ext>
            </a:extLst>
          </p:cNvPr>
          <p:cNvSpPr txBox="1"/>
          <p:nvPr/>
        </p:nvSpPr>
        <p:spPr>
          <a:xfrm>
            <a:off x="399563" y="1771385"/>
            <a:ext cx="5339923" cy="461665"/>
          </a:xfrm>
          <a:prstGeom prst="rect">
            <a:avLst/>
          </a:prstGeom>
          <a:noFill/>
        </p:spPr>
        <p:txBody>
          <a:bodyPr wrap="none" rtlCol="0">
            <a:spAutoFit/>
          </a:bodyPr>
          <a:lstStyle/>
          <a:p>
            <a:r>
              <a:rPr lang="en-US" altLang="zh-CN" sz="2400" b="1"/>
              <a:t>There have two challenges of XMTC :</a:t>
            </a:r>
            <a:endParaRPr lang="zh-CN" altLang="en-US" sz="2400" b="1" dirty="0"/>
          </a:p>
        </p:txBody>
      </p:sp>
      <p:sp>
        <p:nvSpPr>
          <p:cNvPr id="10" name="文本框 9">
            <a:extLst>
              <a:ext uri="{FF2B5EF4-FFF2-40B4-BE49-F238E27FC236}">
                <a16:creationId xmlns:a16="http://schemas.microsoft.com/office/drawing/2014/main" id="{0164CD7E-86ED-4646-9460-AE960CF30A8A}"/>
              </a:ext>
            </a:extLst>
          </p:cNvPr>
          <p:cNvSpPr txBox="1"/>
          <p:nvPr/>
        </p:nvSpPr>
        <p:spPr>
          <a:xfrm>
            <a:off x="541685" y="2290123"/>
            <a:ext cx="10974454" cy="959365"/>
          </a:xfrm>
          <a:prstGeom prst="rect">
            <a:avLst/>
          </a:prstGeom>
          <a:noFill/>
        </p:spPr>
        <p:txBody>
          <a:bodyPr wrap="square" rtlCol="0">
            <a:spAutoFit/>
          </a:bodyPr>
          <a:lstStyle/>
          <a:p>
            <a:pPr algn="l"/>
            <a:r>
              <a:rPr lang="en-US" altLang="zh-CN" sz="2400"/>
              <a:t>1</a:t>
            </a:r>
            <a:r>
              <a:rPr lang="zh-CN" altLang="en-US" sz="2400"/>
              <a:t>、</a:t>
            </a:r>
            <a:r>
              <a:rPr lang="en-US" altLang="zh-CN" sz="2400"/>
              <a:t> </a:t>
            </a:r>
            <a:r>
              <a:rPr lang="en-US" altLang="zh-CN" sz="2400" b="1"/>
              <a:t>Multiple tags </a:t>
            </a:r>
            <a:r>
              <a:rPr lang="en-US" altLang="zh-CN" sz="2400"/>
              <a:t>exist in </a:t>
            </a:r>
            <a:r>
              <a:rPr lang="en-US" altLang="zh-CN" sz="2400" b="1"/>
              <a:t>a document </a:t>
            </a:r>
            <a:r>
              <a:rPr lang="en-US" altLang="zh-CN" sz="2400"/>
              <a:t>at the same time.</a:t>
            </a:r>
            <a:endParaRPr lang="en-US" altLang="zh-CN" sz="2400" dirty="0"/>
          </a:p>
          <a:p>
            <a:pPr>
              <a:lnSpc>
                <a:spcPct val="150000"/>
              </a:lnSpc>
            </a:pPr>
            <a:r>
              <a:rPr lang="en-US" altLang="zh-CN" sz="2400"/>
              <a:t>2</a:t>
            </a:r>
            <a:r>
              <a:rPr lang="zh-CN" altLang="en-US" sz="2400"/>
              <a:t>、</a:t>
            </a:r>
            <a:r>
              <a:rPr lang="en-US" altLang="zh-CN" sz="2400"/>
              <a:t> A large number of </a:t>
            </a:r>
            <a:r>
              <a:rPr lang="en-US" altLang="zh-CN" sz="2400" b="1"/>
              <a:t>tail tags</a:t>
            </a:r>
            <a:r>
              <a:rPr lang="en-US" altLang="zh-CN" sz="2400"/>
              <a:t>, only a few corresponding documents</a:t>
            </a:r>
            <a:r>
              <a:rPr lang="en-US" altLang="zh-CN"/>
              <a:t>.</a:t>
            </a:r>
            <a:endParaRPr lang="en-US" altLang="zh-CN" b="1" dirty="0"/>
          </a:p>
        </p:txBody>
      </p:sp>
      <p:pic>
        <p:nvPicPr>
          <p:cNvPr id="3" name="图片 2">
            <a:extLst>
              <a:ext uri="{FF2B5EF4-FFF2-40B4-BE49-F238E27FC236}">
                <a16:creationId xmlns:a16="http://schemas.microsoft.com/office/drawing/2014/main" id="{2852E416-4517-4AAD-B078-C426A03EF3FA}"/>
              </a:ext>
            </a:extLst>
          </p:cNvPr>
          <p:cNvPicPr>
            <a:picLocks noChangeAspect="1"/>
          </p:cNvPicPr>
          <p:nvPr/>
        </p:nvPicPr>
        <p:blipFill>
          <a:blip r:embed="rId3"/>
          <a:stretch>
            <a:fillRect/>
          </a:stretch>
        </p:blipFill>
        <p:spPr>
          <a:xfrm>
            <a:off x="291936" y="3249488"/>
            <a:ext cx="5343893" cy="3323093"/>
          </a:xfrm>
          <a:prstGeom prst="rect">
            <a:avLst/>
          </a:prstGeom>
        </p:spPr>
      </p:pic>
      <p:sp>
        <p:nvSpPr>
          <p:cNvPr id="4" name="矩形 3">
            <a:extLst>
              <a:ext uri="{FF2B5EF4-FFF2-40B4-BE49-F238E27FC236}">
                <a16:creationId xmlns:a16="http://schemas.microsoft.com/office/drawing/2014/main" id="{6F38BAA8-A903-4BEF-9537-3442BC57F518}"/>
              </a:ext>
            </a:extLst>
          </p:cNvPr>
          <p:cNvSpPr/>
          <p:nvPr/>
        </p:nvSpPr>
        <p:spPr>
          <a:xfrm>
            <a:off x="265432" y="4884530"/>
            <a:ext cx="1377838" cy="16615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7FD6166D-B019-4903-8059-860BE9240A16}"/>
              </a:ext>
            </a:extLst>
          </p:cNvPr>
          <p:cNvPicPr>
            <a:picLocks noChangeAspect="1"/>
          </p:cNvPicPr>
          <p:nvPr/>
        </p:nvPicPr>
        <p:blipFill>
          <a:blip r:embed="rId4"/>
          <a:stretch>
            <a:fillRect/>
          </a:stretch>
        </p:blipFill>
        <p:spPr>
          <a:xfrm>
            <a:off x="5784145" y="3227572"/>
            <a:ext cx="6142423" cy="3313915"/>
          </a:xfrm>
          <a:prstGeom prst="rect">
            <a:avLst/>
          </a:prstGeom>
        </p:spPr>
      </p:pic>
      <p:sp>
        <p:nvSpPr>
          <p:cNvPr id="7" name="矩形 6">
            <a:extLst>
              <a:ext uri="{FF2B5EF4-FFF2-40B4-BE49-F238E27FC236}">
                <a16:creationId xmlns:a16="http://schemas.microsoft.com/office/drawing/2014/main" id="{227C8ED1-755B-48EF-B939-4C55FB0C5DA8}"/>
              </a:ext>
            </a:extLst>
          </p:cNvPr>
          <p:cNvSpPr/>
          <p:nvPr/>
        </p:nvSpPr>
        <p:spPr>
          <a:xfrm>
            <a:off x="9800372" y="3807861"/>
            <a:ext cx="2112944" cy="1076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pic>
        <p:nvPicPr>
          <p:cNvPr id="4" name="图片 3">
            <a:extLst>
              <a:ext uri="{FF2B5EF4-FFF2-40B4-BE49-F238E27FC236}">
                <a16:creationId xmlns:a16="http://schemas.microsoft.com/office/drawing/2014/main" id="{8E498235-0F89-42A1-84FE-3CE50BCE8CBE}"/>
              </a:ext>
            </a:extLst>
          </p:cNvPr>
          <p:cNvPicPr>
            <a:picLocks noChangeAspect="1"/>
          </p:cNvPicPr>
          <p:nvPr/>
        </p:nvPicPr>
        <p:blipFill>
          <a:blip r:embed="rId3"/>
          <a:stretch>
            <a:fillRect/>
          </a:stretch>
        </p:blipFill>
        <p:spPr>
          <a:xfrm>
            <a:off x="20195" y="1841884"/>
            <a:ext cx="8961905" cy="3942857"/>
          </a:xfrm>
          <a:prstGeom prst="rect">
            <a:avLst/>
          </a:prstGeom>
        </p:spPr>
      </p:pic>
      <p:pic>
        <p:nvPicPr>
          <p:cNvPr id="5" name="图片 4">
            <a:extLst>
              <a:ext uri="{FF2B5EF4-FFF2-40B4-BE49-F238E27FC236}">
                <a16:creationId xmlns:a16="http://schemas.microsoft.com/office/drawing/2014/main" id="{FA59ED75-6819-4256-8C4B-239B16B79A99}"/>
              </a:ext>
            </a:extLst>
          </p:cNvPr>
          <p:cNvPicPr>
            <a:picLocks noChangeAspect="1"/>
          </p:cNvPicPr>
          <p:nvPr/>
        </p:nvPicPr>
        <p:blipFill>
          <a:blip r:embed="rId4"/>
          <a:stretch>
            <a:fillRect/>
          </a:stretch>
        </p:blipFill>
        <p:spPr>
          <a:xfrm>
            <a:off x="9286014" y="1236909"/>
            <a:ext cx="2790476" cy="314286"/>
          </a:xfrm>
          <a:prstGeom prst="rect">
            <a:avLst/>
          </a:prstGeom>
        </p:spPr>
      </p:pic>
      <p:sp>
        <p:nvSpPr>
          <p:cNvPr id="6" name="文本框 5">
            <a:extLst>
              <a:ext uri="{FF2B5EF4-FFF2-40B4-BE49-F238E27FC236}">
                <a16:creationId xmlns:a16="http://schemas.microsoft.com/office/drawing/2014/main" id="{968CAABA-9C65-4962-81EB-DD564CBA2412}"/>
              </a:ext>
            </a:extLst>
          </p:cNvPr>
          <p:cNvSpPr txBox="1"/>
          <p:nvPr/>
        </p:nvSpPr>
        <p:spPr>
          <a:xfrm>
            <a:off x="8534400" y="1144680"/>
            <a:ext cx="751614" cy="369332"/>
          </a:xfrm>
          <a:prstGeom prst="rect">
            <a:avLst/>
          </a:prstGeom>
          <a:noFill/>
        </p:spPr>
        <p:txBody>
          <a:bodyPr wrap="square" rtlCol="0">
            <a:spAutoFit/>
          </a:bodyPr>
          <a:lstStyle/>
          <a:p>
            <a:r>
              <a:rPr lang="en-US" altLang="zh-CN" b="1"/>
              <a:t>Input:</a:t>
            </a:r>
            <a:endParaRPr lang="zh-CN" altLang="en-US" b="1"/>
          </a:p>
        </p:txBody>
      </p:sp>
      <p:pic>
        <p:nvPicPr>
          <p:cNvPr id="7" name="图片 6">
            <a:extLst>
              <a:ext uri="{FF2B5EF4-FFF2-40B4-BE49-F238E27FC236}">
                <a16:creationId xmlns:a16="http://schemas.microsoft.com/office/drawing/2014/main" id="{C6FB26B9-5942-4752-BC6A-E56469144201}"/>
              </a:ext>
            </a:extLst>
          </p:cNvPr>
          <p:cNvPicPr>
            <a:picLocks noChangeAspect="1"/>
          </p:cNvPicPr>
          <p:nvPr/>
        </p:nvPicPr>
        <p:blipFill>
          <a:blip r:embed="rId5"/>
          <a:stretch>
            <a:fillRect/>
          </a:stretch>
        </p:blipFill>
        <p:spPr>
          <a:xfrm>
            <a:off x="9286014" y="2486528"/>
            <a:ext cx="2619048" cy="285714"/>
          </a:xfrm>
          <a:prstGeom prst="rect">
            <a:avLst/>
          </a:prstGeom>
        </p:spPr>
      </p:pic>
      <p:pic>
        <p:nvPicPr>
          <p:cNvPr id="3" name="图片 2">
            <a:extLst>
              <a:ext uri="{FF2B5EF4-FFF2-40B4-BE49-F238E27FC236}">
                <a16:creationId xmlns:a16="http://schemas.microsoft.com/office/drawing/2014/main" id="{9016FEBF-6BC8-47D5-BD7C-D2A32D209600}"/>
              </a:ext>
            </a:extLst>
          </p:cNvPr>
          <p:cNvPicPr>
            <a:picLocks noChangeAspect="1"/>
          </p:cNvPicPr>
          <p:nvPr/>
        </p:nvPicPr>
        <p:blipFill>
          <a:blip r:embed="rId6"/>
          <a:stretch>
            <a:fillRect/>
          </a:stretch>
        </p:blipFill>
        <p:spPr>
          <a:xfrm>
            <a:off x="9286014" y="1745876"/>
            <a:ext cx="2066667" cy="333333"/>
          </a:xfrm>
          <a:prstGeom prst="rect">
            <a:avLst/>
          </a:prstGeom>
        </p:spPr>
      </p:pic>
      <p:pic>
        <p:nvPicPr>
          <p:cNvPr id="8" name="图片 7">
            <a:extLst>
              <a:ext uri="{FF2B5EF4-FFF2-40B4-BE49-F238E27FC236}">
                <a16:creationId xmlns:a16="http://schemas.microsoft.com/office/drawing/2014/main" id="{47F58340-DF63-459E-814B-3DE78D51A76F}"/>
              </a:ext>
            </a:extLst>
          </p:cNvPr>
          <p:cNvPicPr>
            <a:picLocks noChangeAspect="1"/>
          </p:cNvPicPr>
          <p:nvPr/>
        </p:nvPicPr>
        <p:blipFill>
          <a:blip r:embed="rId7"/>
          <a:stretch>
            <a:fillRect/>
          </a:stretch>
        </p:blipFill>
        <p:spPr>
          <a:xfrm>
            <a:off x="9543156" y="2181766"/>
            <a:ext cx="1552381" cy="304762"/>
          </a:xfrm>
          <a:prstGeom prst="rect">
            <a:avLst/>
          </a:prstGeom>
        </p:spPr>
      </p:pic>
      <p:pic>
        <p:nvPicPr>
          <p:cNvPr id="10" name="图片 9">
            <a:extLst>
              <a:ext uri="{FF2B5EF4-FFF2-40B4-BE49-F238E27FC236}">
                <a16:creationId xmlns:a16="http://schemas.microsoft.com/office/drawing/2014/main" id="{08DAA02D-4D7A-4054-9C33-B6D93B253FC4}"/>
              </a:ext>
            </a:extLst>
          </p:cNvPr>
          <p:cNvPicPr>
            <a:picLocks noChangeAspect="1"/>
          </p:cNvPicPr>
          <p:nvPr/>
        </p:nvPicPr>
        <p:blipFill>
          <a:blip r:embed="rId8"/>
          <a:stretch>
            <a:fillRect/>
          </a:stretch>
        </p:blipFill>
        <p:spPr>
          <a:xfrm>
            <a:off x="9143157" y="2900813"/>
            <a:ext cx="2209524" cy="352381"/>
          </a:xfrm>
          <a:prstGeom prst="rect">
            <a:avLst/>
          </a:prstGeom>
        </p:spPr>
      </p:pic>
      <p:pic>
        <p:nvPicPr>
          <p:cNvPr id="11" name="图片 10">
            <a:extLst>
              <a:ext uri="{FF2B5EF4-FFF2-40B4-BE49-F238E27FC236}">
                <a16:creationId xmlns:a16="http://schemas.microsoft.com/office/drawing/2014/main" id="{F8F8233D-BA07-4E71-98D0-83C7A7692E82}"/>
              </a:ext>
            </a:extLst>
          </p:cNvPr>
          <p:cNvPicPr>
            <a:picLocks noChangeAspect="1"/>
          </p:cNvPicPr>
          <p:nvPr/>
        </p:nvPicPr>
        <p:blipFill>
          <a:blip r:embed="rId9"/>
          <a:stretch>
            <a:fillRect/>
          </a:stretch>
        </p:blipFill>
        <p:spPr>
          <a:xfrm>
            <a:off x="9038395" y="3360652"/>
            <a:ext cx="2619049" cy="365449"/>
          </a:xfrm>
          <a:prstGeom prst="rect">
            <a:avLst/>
          </a:prstGeom>
        </p:spPr>
      </p:pic>
      <p:pic>
        <p:nvPicPr>
          <p:cNvPr id="12" name="图片 11">
            <a:extLst>
              <a:ext uri="{FF2B5EF4-FFF2-40B4-BE49-F238E27FC236}">
                <a16:creationId xmlns:a16="http://schemas.microsoft.com/office/drawing/2014/main" id="{894F3B27-408C-4E78-8DE5-843BA6AD3168}"/>
              </a:ext>
            </a:extLst>
          </p:cNvPr>
          <p:cNvPicPr>
            <a:picLocks noChangeAspect="1"/>
          </p:cNvPicPr>
          <p:nvPr/>
        </p:nvPicPr>
        <p:blipFill>
          <a:blip r:embed="rId10"/>
          <a:stretch>
            <a:fillRect/>
          </a:stretch>
        </p:blipFill>
        <p:spPr>
          <a:xfrm>
            <a:off x="9352681" y="3836206"/>
            <a:ext cx="1474511" cy="400000"/>
          </a:xfrm>
          <a:prstGeom prst="rect">
            <a:avLst/>
          </a:prstGeom>
        </p:spPr>
      </p:pic>
      <p:pic>
        <p:nvPicPr>
          <p:cNvPr id="13" name="图片 12">
            <a:extLst>
              <a:ext uri="{FF2B5EF4-FFF2-40B4-BE49-F238E27FC236}">
                <a16:creationId xmlns:a16="http://schemas.microsoft.com/office/drawing/2014/main" id="{39FFCE34-7822-48A2-AF10-F948C2F35DAA}"/>
              </a:ext>
            </a:extLst>
          </p:cNvPr>
          <p:cNvPicPr>
            <a:picLocks noChangeAspect="1"/>
          </p:cNvPicPr>
          <p:nvPr/>
        </p:nvPicPr>
        <p:blipFill>
          <a:blip r:embed="rId11"/>
          <a:stretch>
            <a:fillRect/>
          </a:stretch>
        </p:blipFill>
        <p:spPr>
          <a:xfrm>
            <a:off x="9586014" y="4279002"/>
            <a:ext cx="1009524" cy="323810"/>
          </a:xfrm>
          <a:prstGeom prst="rect">
            <a:avLst/>
          </a:prstGeom>
        </p:spPr>
      </p:pic>
      <p:pic>
        <p:nvPicPr>
          <p:cNvPr id="14" name="图片 13">
            <a:extLst>
              <a:ext uri="{FF2B5EF4-FFF2-40B4-BE49-F238E27FC236}">
                <a16:creationId xmlns:a16="http://schemas.microsoft.com/office/drawing/2014/main" id="{830AE214-299A-4C5F-B581-E2D35DCC5B07}"/>
              </a:ext>
            </a:extLst>
          </p:cNvPr>
          <p:cNvPicPr>
            <a:picLocks noChangeAspect="1"/>
          </p:cNvPicPr>
          <p:nvPr/>
        </p:nvPicPr>
        <p:blipFill>
          <a:blip r:embed="rId12"/>
          <a:stretch>
            <a:fillRect/>
          </a:stretch>
        </p:blipFill>
        <p:spPr>
          <a:xfrm>
            <a:off x="9038395" y="4639995"/>
            <a:ext cx="2723809" cy="590476"/>
          </a:xfrm>
          <a:prstGeom prst="rect">
            <a:avLst/>
          </a:prstGeom>
        </p:spPr>
      </p:pic>
      <p:pic>
        <p:nvPicPr>
          <p:cNvPr id="15" name="图片 14">
            <a:extLst>
              <a:ext uri="{FF2B5EF4-FFF2-40B4-BE49-F238E27FC236}">
                <a16:creationId xmlns:a16="http://schemas.microsoft.com/office/drawing/2014/main" id="{2C326943-FC1A-41C5-AE46-12B23AF8CBDF}"/>
              </a:ext>
            </a:extLst>
          </p:cNvPr>
          <p:cNvPicPr>
            <a:picLocks noChangeAspect="1"/>
          </p:cNvPicPr>
          <p:nvPr/>
        </p:nvPicPr>
        <p:blipFill>
          <a:blip r:embed="rId13"/>
          <a:stretch>
            <a:fillRect/>
          </a:stretch>
        </p:blipFill>
        <p:spPr>
          <a:xfrm>
            <a:off x="9152681" y="5219648"/>
            <a:ext cx="2190476" cy="580952"/>
          </a:xfrm>
          <a:prstGeom prst="rect">
            <a:avLst/>
          </a:prstGeom>
        </p:spPr>
      </p:pic>
      <p:pic>
        <p:nvPicPr>
          <p:cNvPr id="16" name="图片 15">
            <a:extLst>
              <a:ext uri="{FF2B5EF4-FFF2-40B4-BE49-F238E27FC236}">
                <a16:creationId xmlns:a16="http://schemas.microsoft.com/office/drawing/2014/main" id="{4F41D718-9E0B-4D1A-8320-7FFF3718AC4C}"/>
              </a:ext>
            </a:extLst>
          </p:cNvPr>
          <p:cNvPicPr>
            <a:picLocks noChangeAspect="1"/>
          </p:cNvPicPr>
          <p:nvPr/>
        </p:nvPicPr>
        <p:blipFill>
          <a:blip r:embed="rId14"/>
          <a:stretch>
            <a:fillRect/>
          </a:stretch>
        </p:blipFill>
        <p:spPr>
          <a:xfrm>
            <a:off x="9399460" y="5769358"/>
            <a:ext cx="1380952" cy="380952"/>
          </a:xfrm>
          <a:prstGeom prst="rect">
            <a:avLst/>
          </a:prstGeom>
        </p:spPr>
      </p:pic>
      <p:pic>
        <p:nvPicPr>
          <p:cNvPr id="17" name="图片 16">
            <a:extLst>
              <a:ext uri="{FF2B5EF4-FFF2-40B4-BE49-F238E27FC236}">
                <a16:creationId xmlns:a16="http://schemas.microsoft.com/office/drawing/2014/main" id="{610907AC-EF54-4B7A-8194-55A7A1708905}"/>
              </a:ext>
            </a:extLst>
          </p:cNvPr>
          <p:cNvPicPr>
            <a:picLocks noChangeAspect="1"/>
          </p:cNvPicPr>
          <p:nvPr/>
        </p:nvPicPr>
        <p:blipFill>
          <a:blip r:embed="rId15"/>
          <a:stretch>
            <a:fillRect/>
          </a:stretch>
        </p:blipFill>
        <p:spPr>
          <a:xfrm>
            <a:off x="3722053" y="6239649"/>
            <a:ext cx="2057143" cy="323810"/>
          </a:xfrm>
          <a:prstGeom prst="rect">
            <a:avLst/>
          </a:prstGeom>
        </p:spPr>
      </p:pic>
      <p:pic>
        <p:nvPicPr>
          <p:cNvPr id="18" name="图片 17">
            <a:extLst>
              <a:ext uri="{FF2B5EF4-FFF2-40B4-BE49-F238E27FC236}">
                <a16:creationId xmlns:a16="http://schemas.microsoft.com/office/drawing/2014/main" id="{5F0006BC-D471-48A0-9867-4F4E2067BEF2}"/>
              </a:ext>
            </a:extLst>
          </p:cNvPr>
          <p:cNvPicPr>
            <a:picLocks noChangeAspect="1"/>
          </p:cNvPicPr>
          <p:nvPr/>
        </p:nvPicPr>
        <p:blipFill>
          <a:blip r:embed="rId16"/>
          <a:stretch>
            <a:fillRect/>
          </a:stretch>
        </p:blipFill>
        <p:spPr>
          <a:xfrm>
            <a:off x="8600300" y="6219222"/>
            <a:ext cx="3304762" cy="333333"/>
          </a:xfrm>
          <a:prstGeom prst="rect">
            <a:avLst/>
          </a:prstGeom>
        </p:spPr>
      </p:pic>
      <p:pic>
        <p:nvPicPr>
          <p:cNvPr id="19" name="图片 18">
            <a:extLst>
              <a:ext uri="{FF2B5EF4-FFF2-40B4-BE49-F238E27FC236}">
                <a16:creationId xmlns:a16="http://schemas.microsoft.com/office/drawing/2014/main" id="{240181D3-5B99-4383-8189-AA92F90C9622}"/>
              </a:ext>
            </a:extLst>
          </p:cNvPr>
          <p:cNvPicPr>
            <a:picLocks noChangeAspect="1"/>
          </p:cNvPicPr>
          <p:nvPr/>
        </p:nvPicPr>
        <p:blipFill>
          <a:blip r:embed="rId17"/>
          <a:stretch>
            <a:fillRect/>
          </a:stretch>
        </p:blipFill>
        <p:spPr>
          <a:xfrm>
            <a:off x="5982019" y="6238269"/>
            <a:ext cx="2552381" cy="3142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3" name="图片 2">
            <a:extLst>
              <a:ext uri="{FF2B5EF4-FFF2-40B4-BE49-F238E27FC236}">
                <a16:creationId xmlns:a16="http://schemas.microsoft.com/office/drawing/2014/main" id="{78913E98-6F92-4FCD-AAC0-D8AE952E03E9}"/>
              </a:ext>
            </a:extLst>
          </p:cNvPr>
          <p:cNvPicPr>
            <a:picLocks noChangeAspect="1"/>
          </p:cNvPicPr>
          <p:nvPr/>
        </p:nvPicPr>
        <p:blipFill>
          <a:blip r:embed="rId3"/>
          <a:stretch>
            <a:fillRect/>
          </a:stretch>
        </p:blipFill>
        <p:spPr>
          <a:xfrm>
            <a:off x="2248381" y="2351893"/>
            <a:ext cx="7695238" cy="2733333"/>
          </a:xfrm>
          <a:prstGeom prst="rect">
            <a:avLst/>
          </a:prstGeom>
        </p:spPr>
      </p:pic>
      <p:sp>
        <p:nvSpPr>
          <p:cNvPr id="5" name="文本框 4">
            <a:extLst>
              <a:ext uri="{FF2B5EF4-FFF2-40B4-BE49-F238E27FC236}">
                <a16:creationId xmlns:a16="http://schemas.microsoft.com/office/drawing/2014/main" id="{44611A8E-528C-48C1-B685-E5967D5F3262}"/>
              </a:ext>
            </a:extLst>
          </p:cNvPr>
          <p:cNvSpPr txBox="1"/>
          <p:nvPr/>
        </p:nvSpPr>
        <p:spPr>
          <a:xfrm>
            <a:off x="1417320" y="1571851"/>
            <a:ext cx="1353256" cy="461665"/>
          </a:xfrm>
          <a:prstGeom prst="rect">
            <a:avLst/>
          </a:prstGeom>
          <a:noFill/>
        </p:spPr>
        <p:txBody>
          <a:bodyPr wrap="none" rtlCol="0">
            <a:spAutoFit/>
          </a:bodyPr>
          <a:lstStyle/>
          <a:p>
            <a:r>
              <a:rPr lang="en-US" altLang="zh-CN" sz="2400" b="1"/>
              <a:t>DataSet:</a:t>
            </a:r>
            <a:endParaRPr lang="zh-CN" altLang="en-US"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4" name="图片 3">
            <a:extLst>
              <a:ext uri="{FF2B5EF4-FFF2-40B4-BE49-F238E27FC236}">
                <a16:creationId xmlns:a16="http://schemas.microsoft.com/office/drawing/2014/main" id="{3C3127D5-2FF2-4EC2-9BCE-C29BF3737875}"/>
              </a:ext>
            </a:extLst>
          </p:cNvPr>
          <p:cNvPicPr>
            <a:picLocks noChangeAspect="1"/>
          </p:cNvPicPr>
          <p:nvPr/>
        </p:nvPicPr>
        <p:blipFill>
          <a:blip r:embed="rId3"/>
          <a:stretch>
            <a:fillRect/>
          </a:stretch>
        </p:blipFill>
        <p:spPr>
          <a:xfrm>
            <a:off x="2248381" y="2126185"/>
            <a:ext cx="7695238" cy="3276190"/>
          </a:xfrm>
          <a:prstGeom prst="rect">
            <a:avLst/>
          </a:prstGeom>
        </p:spPr>
      </p:pic>
      <p:sp>
        <p:nvSpPr>
          <p:cNvPr id="6" name="文本框 5">
            <a:extLst>
              <a:ext uri="{FF2B5EF4-FFF2-40B4-BE49-F238E27FC236}">
                <a16:creationId xmlns:a16="http://schemas.microsoft.com/office/drawing/2014/main" id="{6DB1E1DA-EE1B-4CF0-A105-1A5519AE8835}"/>
              </a:ext>
            </a:extLst>
          </p:cNvPr>
          <p:cNvSpPr txBox="1"/>
          <p:nvPr/>
        </p:nvSpPr>
        <p:spPr>
          <a:xfrm>
            <a:off x="1051560" y="1455625"/>
            <a:ext cx="2667000" cy="461665"/>
          </a:xfrm>
          <a:prstGeom prst="rect">
            <a:avLst/>
          </a:prstGeom>
          <a:noFill/>
        </p:spPr>
        <p:txBody>
          <a:bodyPr wrap="square" rtlCol="0">
            <a:spAutoFit/>
          </a:bodyPr>
          <a:lstStyle/>
          <a:p>
            <a:r>
              <a:rPr lang="en-US" altLang="zh-CN" sz="2400" b="1"/>
              <a:t>Ablation Test:</a:t>
            </a:r>
            <a:endParaRPr lang="zh-CN" altLang="en-US" sz="2400" b="1"/>
          </a:p>
        </p:txBody>
      </p:sp>
    </p:spTree>
    <p:extLst>
      <p:ext uri="{BB962C8B-B14F-4D97-AF65-F5344CB8AC3E}">
        <p14:creationId xmlns:p14="http://schemas.microsoft.com/office/powerpoint/2010/main" val="384777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3" name="图片 2">
            <a:extLst>
              <a:ext uri="{FF2B5EF4-FFF2-40B4-BE49-F238E27FC236}">
                <a16:creationId xmlns:a16="http://schemas.microsoft.com/office/drawing/2014/main" id="{42E78DF0-6BD8-4ECF-BB27-A0393F868F7B}"/>
              </a:ext>
            </a:extLst>
          </p:cNvPr>
          <p:cNvPicPr>
            <a:picLocks noChangeAspect="1"/>
          </p:cNvPicPr>
          <p:nvPr/>
        </p:nvPicPr>
        <p:blipFill>
          <a:blip r:embed="rId3"/>
          <a:stretch>
            <a:fillRect/>
          </a:stretch>
        </p:blipFill>
        <p:spPr>
          <a:xfrm>
            <a:off x="2281714" y="2450032"/>
            <a:ext cx="7628571" cy="3238095"/>
          </a:xfrm>
          <a:prstGeom prst="rect">
            <a:avLst/>
          </a:prstGeom>
        </p:spPr>
      </p:pic>
      <p:sp>
        <p:nvSpPr>
          <p:cNvPr id="6" name="文本框 5">
            <a:extLst>
              <a:ext uri="{FF2B5EF4-FFF2-40B4-BE49-F238E27FC236}">
                <a16:creationId xmlns:a16="http://schemas.microsoft.com/office/drawing/2014/main" id="{819CD2E5-E9D2-4025-A863-D3097126101E}"/>
              </a:ext>
            </a:extLst>
          </p:cNvPr>
          <p:cNvSpPr txBox="1"/>
          <p:nvPr/>
        </p:nvSpPr>
        <p:spPr>
          <a:xfrm>
            <a:off x="1051560" y="1455625"/>
            <a:ext cx="2667000" cy="461665"/>
          </a:xfrm>
          <a:prstGeom prst="rect">
            <a:avLst/>
          </a:prstGeom>
          <a:noFill/>
        </p:spPr>
        <p:txBody>
          <a:bodyPr wrap="square" rtlCol="0">
            <a:spAutoFit/>
          </a:bodyPr>
          <a:lstStyle/>
          <a:p>
            <a:r>
              <a:rPr lang="en-US" altLang="zh-CN" sz="2400" b="1"/>
              <a:t>Ablation Test:</a:t>
            </a:r>
            <a:endParaRPr lang="zh-CN" altLang="en-US" sz="2400" b="1"/>
          </a:p>
        </p:txBody>
      </p:sp>
    </p:spTree>
    <p:extLst>
      <p:ext uri="{BB962C8B-B14F-4D97-AF65-F5344CB8AC3E}">
        <p14:creationId xmlns:p14="http://schemas.microsoft.com/office/powerpoint/2010/main" val="193187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3" name="图片 2">
            <a:extLst>
              <a:ext uri="{FF2B5EF4-FFF2-40B4-BE49-F238E27FC236}">
                <a16:creationId xmlns:a16="http://schemas.microsoft.com/office/drawing/2014/main" id="{BA96B516-3A04-4671-953E-EB0849FCF0A6}"/>
              </a:ext>
            </a:extLst>
          </p:cNvPr>
          <p:cNvPicPr>
            <a:picLocks noChangeAspect="1"/>
          </p:cNvPicPr>
          <p:nvPr/>
        </p:nvPicPr>
        <p:blipFill>
          <a:blip r:embed="rId3"/>
          <a:stretch>
            <a:fillRect/>
          </a:stretch>
        </p:blipFill>
        <p:spPr>
          <a:xfrm>
            <a:off x="2215047" y="2528122"/>
            <a:ext cx="7761905" cy="2990476"/>
          </a:xfrm>
          <a:prstGeom prst="rect">
            <a:avLst/>
          </a:prstGeom>
        </p:spPr>
      </p:pic>
    </p:spTree>
    <p:extLst>
      <p:ext uri="{BB962C8B-B14F-4D97-AF65-F5344CB8AC3E}">
        <p14:creationId xmlns:p14="http://schemas.microsoft.com/office/powerpoint/2010/main" val="207056196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751</Words>
  <Application>Microsoft Office PowerPoint</Application>
  <PresentationFormat>宽屏</PresentationFormat>
  <Paragraphs>63</Paragraphs>
  <Slides>13</Slides>
  <Notes>13</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25" baseType="lpstr">
      <vt:lpstr>Bahnschrift Condensed</vt:lpstr>
      <vt:lpstr>等线</vt:lpstr>
      <vt:lpstr>黑体</vt:lpstr>
      <vt:lpstr>华康俪金黑W8(P)</vt:lpstr>
      <vt:lpstr>楷体</vt:lpstr>
      <vt:lpstr>宋体</vt:lpstr>
      <vt:lpstr>Arial</vt:lpstr>
      <vt:lpstr>Gill Sans Ultra Bold</vt:lpstr>
      <vt:lpstr>Times New Roman</vt:lpstr>
      <vt:lpstr>Wingdings</vt:lpstr>
      <vt:lpstr>Office 主题​​</vt:lpstr>
      <vt:lpstr>Equation.KSEE3</vt:lpstr>
      <vt:lpstr>PowerPoint 演示文稿</vt:lpstr>
      <vt:lpstr>Outline</vt:lpstr>
      <vt:lpstr>Background</vt:lpstr>
      <vt:lpstr>Motivation</vt:lpstr>
      <vt:lpstr>Approach</vt:lpstr>
      <vt:lpstr>Experiments</vt:lpstr>
      <vt:lpstr>Experiments</vt:lpstr>
      <vt:lpstr>Experiments</vt:lpstr>
      <vt:lpstr>Experiments</vt:lpstr>
      <vt:lpstr>Experiments</vt:lpstr>
      <vt:lpstr>Experiments</vt:lpstr>
      <vt:lpstr>Experiments</vt:lpstr>
      <vt:lpstr>Conclusion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1 23</cp:lastModifiedBy>
  <cp:revision>1022</cp:revision>
  <dcterms:created xsi:type="dcterms:W3CDTF">2017-04-22T07:59:00Z</dcterms:created>
  <dcterms:modified xsi:type="dcterms:W3CDTF">2020-08-27T11:46:34Z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